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9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73" r:id="rId8"/>
    <p:sldId id="262" r:id="rId9"/>
    <p:sldId id="268" r:id="rId10"/>
    <p:sldId id="263" r:id="rId11"/>
    <p:sldId id="270" r:id="rId12"/>
    <p:sldId id="272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A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91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8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1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7785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99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0936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0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2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8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1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0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8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5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4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2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321" y="4969296"/>
            <a:ext cx="8915399" cy="1126283"/>
          </a:xfrm>
        </p:spPr>
        <p:txBody>
          <a:bodyPr>
            <a:noAutofit/>
          </a:bodyPr>
          <a:lstStyle/>
          <a:p>
            <a:r>
              <a:rPr lang="en-US" sz="4000" i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Creator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	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97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BD30-D635-4F89-BD80-9BE3C03C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/>
              <a:t>IPv6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0561B-A62F-4349-9D28-BBCF2865C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8" t="20045" b="20383"/>
          <a:stretch/>
        </p:blipFill>
        <p:spPr>
          <a:xfrm>
            <a:off x="2091558" y="3026869"/>
            <a:ext cx="1123621" cy="924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FD38D-3A6F-4477-BBAD-5D4F128A8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8" t="20045" b="20383"/>
          <a:stretch/>
        </p:blipFill>
        <p:spPr>
          <a:xfrm>
            <a:off x="9085697" y="2966543"/>
            <a:ext cx="1123621" cy="924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0A9E2-B819-46F3-989F-7561FA0E475F}"/>
              </a:ext>
            </a:extLst>
          </p:cNvPr>
          <p:cNvSpPr txBox="1"/>
          <p:nvPr/>
        </p:nvSpPr>
        <p:spPr>
          <a:xfrm>
            <a:off x="2259723" y="4138752"/>
            <a:ext cx="128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8E409-FAA5-4AB9-B5A2-5A7C9178B9B7}"/>
              </a:ext>
            </a:extLst>
          </p:cNvPr>
          <p:cNvSpPr txBox="1"/>
          <p:nvPr/>
        </p:nvSpPr>
        <p:spPr>
          <a:xfrm>
            <a:off x="9312165" y="4138026"/>
            <a:ext cx="128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EA4EFA-13C4-45BF-8254-C226BD8CE894}"/>
              </a:ext>
            </a:extLst>
          </p:cNvPr>
          <p:cNvCxnSpPr>
            <a:cxnSpLocks/>
          </p:cNvCxnSpPr>
          <p:nvPr/>
        </p:nvCxnSpPr>
        <p:spPr>
          <a:xfrm flipV="1">
            <a:off x="3300248" y="3422687"/>
            <a:ext cx="5517931" cy="631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84B39A-DDFE-4608-9AD1-8E1C85BB41BE}"/>
              </a:ext>
            </a:extLst>
          </p:cNvPr>
          <p:cNvSpPr txBox="1"/>
          <p:nvPr/>
        </p:nvSpPr>
        <p:spPr>
          <a:xfrm>
            <a:off x="4188868" y="2843782"/>
            <a:ext cx="358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IP address acquired = How??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1AC8A-E989-4AA3-8649-9B01116FC042}"/>
              </a:ext>
            </a:extLst>
          </p:cNvPr>
          <p:cNvSpPr txBox="1"/>
          <p:nvPr/>
        </p:nvSpPr>
        <p:spPr>
          <a:xfrm>
            <a:off x="4303493" y="3706788"/>
            <a:ext cx="369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DHCP ,manual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05087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áº¿t quáº£ hÃ¬nh áº£nh cho Äuá»i viá»c">
            <a:extLst>
              <a:ext uri="{FF2B5EF4-FFF2-40B4-BE49-F238E27FC236}">
                <a16:creationId xmlns:a16="http://schemas.microsoft.com/office/drawing/2014/main" id="{4CD9AE30-EF2D-4160-A942-29594A5AB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39640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2EBB6-CA19-4C6A-8A64-30370608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137337"/>
            <a:ext cx="8911687" cy="1280890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</a:rPr>
              <a:t>ARP has been replaced by ICMPv6 Neighbor Discovery Protocol.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560B2-07F7-4D32-86DD-D3C0FD443AB2}"/>
              </a:ext>
            </a:extLst>
          </p:cNvPr>
          <p:cNvSpPr txBox="1"/>
          <p:nvPr/>
        </p:nvSpPr>
        <p:spPr>
          <a:xfrm>
            <a:off x="4372303" y="717330"/>
            <a:ext cx="1944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ARP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2F66E-64FC-4D63-AE39-F38AE07F9BAA}"/>
              </a:ext>
            </a:extLst>
          </p:cNvPr>
          <p:cNvSpPr txBox="1"/>
          <p:nvPr/>
        </p:nvSpPr>
        <p:spPr>
          <a:xfrm>
            <a:off x="8166538" y="901996"/>
            <a:ext cx="1387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Neighbor Discovery Protocol</a:t>
            </a:r>
          </a:p>
        </p:txBody>
      </p:sp>
    </p:spTree>
    <p:extLst>
      <p:ext uri="{BB962C8B-B14F-4D97-AF65-F5344CB8AC3E}">
        <p14:creationId xmlns:p14="http://schemas.microsoft.com/office/powerpoint/2010/main" val="296227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BD30-D635-4F89-BD80-9BE3C03C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/>
              <a:t>Neighbor Discovery Protocol</a:t>
            </a:r>
          </a:p>
        </p:txBody>
      </p:sp>
      <p:pic>
        <p:nvPicPr>
          <p:cNvPr id="4098" name="Picture 2" descr="neighbor_solicitation.png">
            <a:extLst>
              <a:ext uri="{FF2B5EF4-FFF2-40B4-BE49-F238E27FC236}">
                <a16:creationId xmlns:a16="http://schemas.microsoft.com/office/drawing/2014/main" id="{6915787F-E9CE-4BE0-B507-01F99AE1F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1640434"/>
            <a:ext cx="8660524" cy="484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C05385-1C01-470C-BE45-800F46B67AC3}"/>
              </a:ext>
            </a:extLst>
          </p:cNvPr>
          <p:cNvSpPr txBox="1"/>
          <p:nvPr/>
        </p:nvSpPr>
        <p:spPr>
          <a:xfrm>
            <a:off x="9510822" y="3449925"/>
            <a:ext cx="23238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DAD </a:t>
            </a:r>
          </a:p>
          <a:p>
            <a:r>
              <a:rPr lang="en-US" b="1"/>
              <a:t>(Duplicate Address Detection)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180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134A-AF3D-4BB4-8D6D-F306DB8A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/>
              <a:t>IPv6 - Subnetting</a:t>
            </a:r>
          </a:p>
        </p:txBody>
      </p:sp>
      <p:pic>
        <p:nvPicPr>
          <p:cNvPr id="7" name="Picture 4" descr="HÃ¬nh áº£nh cÃ³ liÃªn quan">
            <a:extLst>
              <a:ext uri="{FF2B5EF4-FFF2-40B4-BE49-F238E27FC236}">
                <a16:creationId xmlns:a16="http://schemas.microsoft.com/office/drawing/2014/main" id="{81A04C69-A221-4A9D-9605-9B9AC51D2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662" y="1584986"/>
            <a:ext cx="8102683" cy="391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6E1936D-51E4-4A51-A10D-DACC27B79179}"/>
              </a:ext>
            </a:extLst>
          </p:cNvPr>
          <p:cNvSpPr/>
          <p:nvPr/>
        </p:nvSpPr>
        <p:spPr>
          <a:xfrm>
            <a:off x="5507421" y="2301767"/>
            <a:ext cx="1642762" cy="208104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3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E38AB-72D8-450E-86C5-2B3E8A8E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050" y="277269"/>
            <a:ext cx="8911687" cy="1280890"/>
          </a:xfrm>
        </p:spPr>
        <p:txBody>
          <a:bodyPr>
            <a:normAutofit/>
          </a:bodyPr>
          <a:lstStyle/>
          <a:p>
            <a:r>
              <a:rPr lang="en-US" sz="5400" b="1"/>
              <a:t>IPv4 Commute IPv6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7D63211A-F885-44B9-86D8-017D97B6B5C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4452" end="124154.00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2329" y="1397876"/>
            <a:ext cx="9040264" cy="5085282"/>
          </a:xfrm>
        </p:spPr>
      </p:pic>
    </p:spTree>
    <p:extLst>
      <p:ext uri="{BB962C8B-B14F-4D97-AF65-F5344CB8AC3E}">
        <p14:creationId xmlns:p14="http://schemas.microsoft.com/office/powerpoint/2010/main" val="362480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62745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cs typeface="Times New Roman" panose="02020603050405020304" pitchFamily="18" charset="0"/>
              </a:rPr>
              <a:t>IPv6 – What is it and why?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IPv6 (Internet Protocol version 6): New IP addressing Structure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128-bit address represented as 32 hex digits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is composed of 8 groups of 4 hex digits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2</a:t>
            </a:r>
            <a:r>
              <a:rPr lang="en-US" sz="3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218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addresses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IPv6 is a “separate Internet” than the IPv4 Internet</a:t>
            </a:r>
          </a:p>
        </p:txBody>
      </p:sp>
    </p:spTree>
    <p:extLst>
      <p:ext uri="{BB962C8B-B14F-4D97-AF65-F5344CB8AC3E}">
        <p14:creationId xmlns:p14="http://schemas.microsoft.com/office/powerpoint/2010/main" val="23858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68616"/>
            <a:ext cx="8911687" cy="1280890"/>
          </a:xfrm>
        </p:spPr>
        <p:txBody>
          <a:bodyPr>
            <a:normAutofit/>
          </a:bodyPr>
          <a:lstStyle/>
          <a:p>
            <a:r>
              <a:rPr lang="en-US" sz="5400" b="1" dirty="0">
                <a:cs typeface="Times New Roman" panose="02020603050405020304" pitchFamily="18" charset="0"/>
              </a:rPr>
              <a:t>Why have to be IPv6?</a:t>
            </a:r>
          </a:p>
        </p:txBody>
      </p:sp>
      <p:pic>
        <p:nvPicPr>
          <p:cNvPr id="2050" name="Picture 2" descr="HÃ¬nh áº£nh cÃ³ liÃªn qu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07" y="1941606"/>
            <a:ext cx="604520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áº¿t quáº£ hÃ¬nh áº£nh cho remain ipv4 addres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892" y="1649506"/>
            <a:ext cx="6096000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22327" y="3055638"/>
            <a:ext cx="2998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need room to grow</a:t>
            </a:r>
          </a:p>
        </p:txBody>
      </p:sp>
      <p:sp>
        <p:nvSpPr>
          <p:cNvPr id="4" name="Right Arrow 3"/>
          <p:cNvSpPr/>
          <p:nvPr/>
        </p:nvSpPr>
        <p:spPr>
          <a:xfrm>
            <a:off x="7624482" y="3388659"/>
            <a:ext cx="877722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62745"/>
            <a:ext cx="9504482" cy="1280890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cs typeface="Times New Roman" panose="02020603050405020304" pitchFamily="18" charset="0"/>
              </a:rPr>
              <a:t>Benefits and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007" y="1656434"/>
            <a:ext cx="8915400" cy="4896766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use Broadcast messages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Unicast 		Multicast 		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Anycast</a:t>
            </a:r>
            <a:endParaRPr lang="en-US" sz="2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	efficient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addressingstructure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security and better support for Quality of Service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06" y="1656434"/>
            <a:ext cx="1591586" cy="119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11" y="3214091"/>
            <a:ext cx="4275495" cy="206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68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76192"/>
            <a:ext cx="8911687" cy="1280890"/>
          </a:xfrm>
        </p:spPr>
        <p:txBody>
          <a:bodyPr>
            <a:normAutofit/>
          </a:bodyPr>
          <a:lstStyle/>
          <a:p>
            <a:r>
              <a:rPr lang="en-US" sz="5400" b="1" dirty="0">
                <a:cs typeface="Times New Roman" panose="02020603050405020304" pitchFamily="18" charset="0"/>
              </a:rPr>
              <a:t>Address Abbreviation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9773" y="1607128"/>
            <a:ext cx="8915400" cy="3034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 :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leading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zeros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group of 4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zeros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replaced with a 	single zero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Contiguous groups of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zeros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replaced with a 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 but that can only done once in an address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8043" y="4793673"/>
            <a:ext cx="8684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Loopback: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IPv6 loopback is ::1</a:t>
            </a:r>
          </a:p>
        </p:txBody>
      </p:sp>
    </p:spTree>
    <p:extLst>
      <p:ext uri="{BB962C8B-B14F-4D97-AF65-F5344CB8AC3E}">
        <p14:creationId xmlns:p14="http://schemas.microsoft.com/office/powerpoint/2010/main" val="267485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596" y="0"/>
            <a:ext cx="10466379" cy="1477705"/>
          </a:xfrm>
        </p:spPr>
        <p:txBody>
          <a:bodyPr>
            <a:noAutofit/>
          </a:bodyPr>
          <a:lstStyle/>
          <a:p>
            <a:pPr algn="ctr"/>
            <a:r>
              <a:rPr lang="en-US" sz="5400" b="1">
                <a:cs typeface="Times New Roman" panose="02020603050405020304" pitchFamily="18" charset="0"/>
              </a:rPr>
              <a:t>Something we should know about IPv6</a:t>
            </a:r>
            <a:endParaRPr lang="en-US" sz="5400" b="1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596" y="1731818"/>
            <a:ext cx="10120016" cy="4821382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Ipv6 addresses are 128-bit length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prefix for a link-local address is FE80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64 bits represent the network and the last 64 bits represent the host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IPv6 host address subnet masks are always /64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automatic host address can be assigned automatically or manually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on the internet a computer needs a link-local IPv6 address and a global IPv6 address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world is still transitioning to IPv6 and will continue to run IPv4 and IPv6 side by side</a:t>
            </a:r>
          </a:p>
        </p:txBody>
      </p:sp>
    </p:spTree>
    <p:extLst>
      <p:ext uri="{BB962C8B-B14F-4D97-AF65-F5344CB8AC3E}">
        <p14:creationId xmlns:p14="http://schemas.microsoft.com/office/powerpoint/2010/main" val="112481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20CB-B967-4D57-BFAA-BF0E11AB8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/>
              <a:t>IPv6 and VietNam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906CB-0FC5-4BDB-8861-ECAFA75E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9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BBB1-2484-4DDA-9F99-B8C4488B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/>
              <a:t>IP Headers</a:t>
            </a:r>
            <a:br>
              <a:rPr lang="en-US" sz="5400" b="1"/>
            </a:br>
            <a:endParaRPr lang="en-US" sz="5400" b="1"/>
          </a:p>
        </p:txBody>
      </p:sp>
      <p:pic>
        <p:nvPicPr>
          <p:cNvPr id="1026" name="Picture 2" descr="https://www.tutorialspoint.com/ipv6/images/IPv6_header.jpg">
            <a:extLst>
              <a:ext uri="{FF2B5EF4-FFF2-40B4-BE49-F238E27FC236}">
                <a16:creationId xmlns:a16="http://schemas.microsoft.com/office/drawing/2014/main" id="{A22E53EA-1E05-40C6-ABD9-FE0B162B3D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40" y="1962728"/>
            <a:ext cx="9672120" cy="372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D2DE2A-0B3C-40FC-8430-A6D7A6C51513}"/>
              </a:ext>
            </a:extLst>
          </p:cNvPr>
          <p:cNvSpPr/>
          <p:nvPr/>
        </p:nvSpPr>
        <p:spPr>
          <a:xfrm>
            <a:off x="2346038" y="2318327"/>
            <a:ext cx="1006764" cy="40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76A9F-62E6-4EC6-B77A-0BBDB16D082E}"/>
              </a:ext>
            </a:extLst>
          </p:cNvPr>
          <p:cNvSpPr/>
          <p:nvPr/>
        </p:nvSpPr>
        <p:spPr>
          <a:xfrm>
            <a:off x="3463637" y="2318327"/>
            <a:ext cx="1551707" cy="40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E75D4-AC71-4584-A0EF-FA830CC0E280}"/>
              </a:ext>
            </a:extLst>
          </p:cNvPr>
          <p:cNvSpPr/>
          <p:nvPr/>
        </p:nvSpPr>
        <p:spPr>
          <a:xfrm>
            <a:off x="6594764" y="2318327"/>
            <a:ext cx="1551707" cy="40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384507-5583-4EBA-AE40-3CEFFF58653F}"/>
              </a:ext>
            </a:extLst>
          </p:cNvPr>
          <p:cNvSpPr/>
          <p:nvPr/>
        </p:nvSpPr>
        <p:spPr>
          <a:xfrm>
            <a:off x="3195782" y="2877126"/>
            <a:ext cx="2299854" cy="40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CD4A2-49B5-43C2-A85F-4DAE5A8E3634}"/>
              </a:ext>
            </a:extLst>
          </p:cNvPr>
          <p:cNvSpPr/>
          <p:nvPr/>
        </p:nvSpPr>
        <p:spPr>
          <a:xfrm>
            <a:off x="6189067" y="2829592"/>
            <a:ext cx="1662161" cy="5010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0905A-1F32-4965-989D-DA47DF86D600}"/>
              </a:ext>
            </a:extLst>
          </p:cNvPr>
          <p:cNvSpPr/>
          <p:nvPr/>
        </p:nvSpPr>
        <p:spPr>
          <a:xfrm>
            <a:off x="8070287" y="2829790"/>
            <a:ext cx="1551707" cy="5010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6D8F1-D4EA-4D84-9F14-C7DC68D266A3}"/>
              </a:ext>
            </a:extLst>
          </p:cNvPr>
          <p:cNvSpPr/>
          <p:nvPr/>
        </p:nvSpPr>
        <p:spPr>
          <a:xfrm>
            <a:off x="5043057" y="3696853"/>
            <a:ext cx="2087416" cy="5010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5CB23A-73F4-48AB-8F9B-2F703C706DC2}"/>
              </a:ext>
            </a:extLst>
          </p:cNvPr>
          <p:cNvSpPr/>
          <p:nvPr/>
        </p:nvSpPr>
        <p:spPr>
          <a:xfrm>
            <a:off x="4655130" y="4879108"/>
            <a:ext cx="2918688" cy="5010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2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10" grpId="0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7E8F4-276D-44DD-840D-F6004799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/>
              <a:t>Extension Header</a:t>
            </a:r>
          </a:p>
        </p:txBody>
      </p:sp>
      <p:pic>
        <p:nvPicPr>
          <p:cNvPr id="2050" name="Picture 2" descr="https://www.tutorialspoint.com/ipv6/images/extension_headers.jpg">
            <a:extLst>
              <a:ext uri="{FF2B5EF4-FFF2-40B4-BE49-F238E27FC236}">
                <a16:creationId xmlns:a16="http://schemas.microsoft.com/office/drawing/2014/main" id="{178FB8E5-78C9-46C7-8B45-99F4068146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96" y="2207172"/>
            <a:ext cx="10402716" cy="363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3889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472</TotalTime>
  <Words>237</Words>
  <Application>Microsoft Office PowerPoint</Application>
  <PresentationFormat>Widescreen</PresentationFormat>
  <Paragraphs>51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Times New Roman</vt:lpstr>
      <vt:lpstr>Wingdings 3</vt:lpstr>
      <vt:lpstr>Wisp</vt:lpstr>
      <vt:lpstr>PowerPoint Presentation</vt:lpstr>
      <vt:lpstr>IPv6 – What is it and why?</vt:lpstr>
      <vt:lpstr>Why have to be IPv6?</vt:lpstr>
      <vt:lpstr>Benefits and improvements</vt:lpstr>
      <vt:lpstr>Address Abbreviation</vt:lpstr>
      <vt:lpstr>Something we should know about IPv6</vt:lpstr>
      <vt:lpstr>IPv6 and VietNam</vt:lpstr>
      <vt:lpstr>IP Headers </vt:lpstr>
      <vt:lpstr>Extension Header</vt:lpstr>
      <vt:lpstr>IPv6 Communication</vt:lpstr>
      <vt:lpstr>ARP has been replaced by ICMPv6 Neighbor Discovery Protocol.</vt:lpstr>
      <vt:lpstr>Neighbor Discovery Protocol</vt:lpstr>
      <vt:lpstr>IPv6 - Subnetting</vt:lpstr>
      <vt:lpstr>IPv4 Commute IPv6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IPv6</dc:title>
  <dc:creator>Pham Tuan</dc:creator>
  <cp:lastModifiedBy>son phan</cp:lastModifiedBy>
  <cp:revision>33</cp:revision>
  <dcterms:created xsi:type="dcterms:W3CDTF">2019-03-17T12:23:42Z</dcterms:created>
  <dcterms:modified xsi:type="dcterms:W3CDTF">2019-03-19T14:33:53Z</dcterms:modified>
</cp:coreProperties>
</file>